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70" r:id="rId4"/>
    <p:sldId id="257" r:id="rId5"/>
    <p:sldId id="271" r:id="rId6"/>
    <p:sldId id="272" r:id="rId7"/>
    <p:sldId id="258" r:id="rId8"/>
    <p:sldId id="259" r:id="rId9"/>
    <p:sldId id="267" r:id="rId10"/>
    <p:sldId id="260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61" r:id="rId20"/>
    <p:sldId id="262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64" r:id="rId39"/>
    <p:sldId id="265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2:58:56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304 513 24575,'-102'0'0,"104"-5"0,16-5 0,22-10 0,102-40 0,53-25 0,-151 56 0,-44 28 0,1 1 0,0 0 0,-1-1 0,1 1 0,0-1 0,-1 0 0,1 1 0,-1-1 0,1 1 0,-1-1 0,1 0 0,-1 1 0,0-1 0,1 0 0,-1 0 0,0 1 0,1-1 0,-1 0 0,0 0 0,0 1 0,0-1 0,0 0 0,0 0 0,0 0 0,0 1 0,0-1 0,0 0 0,0 0 0,0 0 0,0 1 0,0-1 0,-1 0 0,1 0 0,0 1 0,-1-1 0,1 0 0,-1 0 0,1 1 0,0-1 0,-1 1 0,0-1 0,1 0 0,-1 1 0,1-1 0,-1 1 0,0-1 0,1 1 0,-1-1 0,0 1 0,1 0 0,-1-1 0,0 1 0,0 0 0,1 0 0,-1-1 0,0 1 0,0 0 0,-1 0 0,-19-5 0,1 1 0,-1 2 0,0 0 0,0 0 0,-1 2 0,-25 3 0,-3-1 0,-168 1 0,708-3 0,-469 4 0,-31 3 0,-44 11 0,46-15 0,-176 44 0,108-30 0,1 3 0,-137 56 0,201-71 0,1-1 0,0 1 0,1 1 0,-18 12 0,26-18 0,1 0 0,-1 0 0,1 0 0,0 1 0,-1-1 0,1 0 0,0 0 0,-1 0 0,1 1 0,0-1 0,0 0 0,-1 1 0,1-1 0,0 0 0,0 0 0,0 1 0,-1-1 0,1 0 0,0 1 0,0-1 0,0 1 0,0-1 0,0 0 0,-1 1 0,1-1 0,0 0 0,0 1 0,0-1 0,0 1 0,0-1 0,0 0 0,0 1 0,0-1 0,1 0 0,-1 1 0,0-1 0,0 1 0,0-1 0,0 0 0,0 1 0,1-1 0,-1 0 0,0 1 0,21 4 0,27-8 0,-41 0 0,0 0 0,1 0 0,-1 0 0,0-1 0,-1-1 0,1 1 0,-1-1 0,0 0 0,0 0 0,0-1 0,-1 0 0,0 0 0,6-9 0,-2 1 0,-1 0 0,-1 0 0,0-1 0,-1 0 0,5-21 0,-10 182 0,1-97 0,-3 49 0,0-92 0,1 0 0,-1-1 0,0 1 0,0 0 0,-1 0 0,0-1 0,0 1 0,0-1 0,-1 1 0,0-1 0,0 0 0,-5 7 0,6-10 0,1-1 0,-1 1 0,1-1 0,-1 1 0,1-1 0,-1 0 0,0 0 0,0 0 0,0 0 0,0 0 0,1 0 0,-1 0 0,0-1 0,0 1 0,-1-1 0,1 1 0,0-1 0,0 0 0,0 0 0,0 0 0,0 0 0,-4-1 0,2 0 0,0 0 0,0-1 0,1 1 0,-1-1 0,0 0 0,1 0 0,-1-1 0,1 1 0,-1-1 0,-4-5 0,-2-2 0,2 0 0,-1-1 0,1 0 0,1-1 0,0 1 0,-6-16 0,3-2 0,1 0 0,2-1 0,1 0 0,2 0 0,0 0 0,2-1 0,2 0 0,0 1 0,2-1 0,2 1 0,7-33 0,-8 50 0,0 1 0,1 0 0,0 0 0,1 0 0,0 0 0,1 1 0,1 0 0,0 0 0,15-18 0,-16 23 0,0 0 0,1 0 0,0 0 0,0 1 0,0 0 0,1 0 0,0 1 0,0 0 0,0 1 0,0-1 0,0 2 0,1-1 0,0 1 0,-1 0 0,11 0 0,31-1 0,0 3 0,81 10 0,-118-9 0,-1 1 0,0 1 0,0 0 0,20 8 0,-29-10 0,0 1 0,0-1 0,1 1 0,-1-1 0,-1 1 0,1 0 0,0 0 0,0 0 0,-1 1 0,1-1 0,-1 0 0,0 1 0,0 0 0,0-1 0,0 1 0,0 0 0,0 0 0,-1 0 0,1 0 0,-1 1 0,1 4 0,-2-6 0,0 0 0,0 1 0,-1-1 0,1 0 0,-1 0 0,0 0 0,0 0 0,1 0 0,-1 0 0,0 0 0,-1 0 0,1-1 0,0 1 0,0 0 0,-1 0 0,1-1 0,-1 1 0,0-1 0,1 0 0,-1 1 0,0-1 0,0 0 0,0 0 0,0 0 0,-2 1 0,-56 21 0,57-22 0,-40 10 0,-65 9 0,64-14 0,-51 15 0,95-20 0,0-1 0,0 0 0,0 0 0,0 0 0,0 0 0,0 0 0,0 0 0,0 0 0,0 0 0,0 1 0,1-1 0,-1 0 0,0 0 0,0 0 0,0 0 0,0 0 0,0 0 0,0 0 0,0 1 0,0-1 0,0 0 0,-1 0 0,1 0 0,0 0 0,0 0 0,0 0 0,0 1 0,0-1 0,0 0 0,0 0 0,0 0 0,0 0 0,0 0 0,0 0 0,0 0 0,0 0 0,0 0 0,-1 0 0,1 1 0,0-1 0,0 0 0,0 0 0,0 0 0,0 0 0,0 0 0,0 0 0,-1 0 0,1 0 0,0 0 0,0 0 0,0 0 0,0 0 0,0 0 0,0 0 0,0 0 0,-1 0 0,1 0 0,0 0 0,0 0 0,0 0 0,0 0 0,0 0 0,0 0 0,0 0 0,-1-1 0,15 4 0,16-1 0,-30-2 0,-8 0 0,-29 0 0,-44-1 0,75 0 0,0 0 0,0 0 0,0 0 0,0-1 0,0 0 0,0 0 0,1 0 0,-1-1 0,1 0 0,-7-4 0,11 7 0,1-1 0,-1 1 0,0-1 0,0 1 0,0-1 0,1 0 0,-1 1 0,0-1 0,0 0 0,1 0 0,-1 0 0,1 0 0,-1 1 0,1-1 0,-1 0 0,1 0 0,0 0 0,-1 0 0,1 0 0,0 0 0,0 0 0,-1 0 0,1 0 0,0 0 0,0 0 0,0 0 0,1-2 0,0 1 0,-1 1 0,1-1 0,0 1 0,0-1 0,1 1 0,-1-1 0,0 1 0,0-1 0,1 1 0,-1 0 0,1 0 0,-1 0 0,4-2 0,6-3 0,0 1 0,0 1 0,17-6 0,26-3 0,1 3 0,58-4 0,-8 1 0,-80 9 0,14-2 0,60-2 0,-96 8 6,0 0-1,0 0 0,0 0 1,0 1-1,0-1 0,0 1 1,0 0-1,0 0 1,0 0-1,0 0 0,0 0 1,-1 1-1,1 0 0,-1-1 1,1 1-1,-1 0 1,1 0-1,1 2 0,0 1-168,-1 0 0,0-1 0,0 1 0,-1 0 0,1 1 0,-1-1 0,0 0 0,2 9 0,5 30-6663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2:58:58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2:59:11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4B8A-4875-7211-25E2-D5447CEA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E3D82-C4E2-1A0A-11FF-61F05CBE2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226D-D79F-1EEA-485F-E77BDA43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BA768-B465-0EE0-85FF-547310E5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D1294-9EAF-7B9B-F1F2-80F313B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7D9F-1EAC-6550-E0AE-E203C823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92A84-697F-5DDB-67BB-6FD8FABEB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71564-48B7-AFCE-D6EC-EEB9366B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4F628-DBA9-08E5-F3AA-228D81CC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C0685-7AF9-3332-3262-66D46605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A00B7-03E7-FD79-C32D-FD25F38F6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1B44F-E525-665F-B7D4-D51930125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3CC90-61C4-63D9-C68B-E42B21F6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7E9F0-9081-B946-01B5-669AF2FD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67301-1C8E-EA0F-AF2B-93EBAC10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1BDF-0775-1651-746D-37A16783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5CFC-ECAE-8276-3BC1-9FDEE408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2DE40-4EE3-3AAB-97E6-F8BC84B2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4029E-B8E9-5186-7FCF-F35206BC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C898-5973-1F8D-D95D-C832044B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8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0705-A029-B446-B8FA-0860BC70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31FC-CF49-EECD-0A99-1CC9F328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BAAEF-A5CD-1697-F258-509A9043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E188-CA2B-E253-E32E-06511BF0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9E8BA-E502-0E22-B057-29B957B9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36F4-71D4-3B6A-5B6A-1B94E149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AD57-C18E-DE42-831B-27F351A7E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91CE8-A647-51C8-FDD9-E8B143A6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6E8F3-D36C-7CCD-EF8A-F1A5B9C2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E6BA7-AE86-97EC-2B9F-B936D3A7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DA1BF-DD5E-FF42-F333-4C4E6020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6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3E00-9F4E-94A9-500E-640CCB27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B1826-845B-F7AA-FDC2-CE4DCE2B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E951A-6048-A4DC-9448-81A44DBBC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A9E5C-4D6D-83EB-CB16-EE63F083A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A07B7-1556-EB5E-28C0-A960207D1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334DF-355A-6A98-92A7-8F721C91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8A283-B0CC-C811-8D07-417F3AB7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104D78-E69C-B473-81B9-41B84B12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5E60-FF2B-A25B-CC42-FC1B2EBB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F9301-0AB9-4E9A-FE45-E7E70ED7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80D62-F6D7-AF65-3916-8FB21CCC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EB95-F8C5-81B3-92C2-CC99AF00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FDBD0-DBC0-D33C-05FD-F49524F9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27380-2C99-3CB1-F80D-1CA9E8AB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EC5EE-4606-788F-2DAD-FCBF836B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8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E7E3-ED77-BB1F-4C3C-0A8715B1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B7D0-7978-CD85-1D69-ABFFBD1B6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CA759-053B-6A92-4DEE-B0C83D351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00FE5-C8B4-C561-ECE5-F060D7BD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07EAE-4D73-41C8-D5DC-6739EB51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61647-F790-D740-B866-401189BC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5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5CCF-2D9F-5E03-ACA0-D34C7A1A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CF000-4811-754A-B012-C989D7EB6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C6C8E-35F2-4BA7-6ADD-1A0ED95DA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425A8-0211-7F2C-7DBC-27A15A08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7654B-4DC7-7002-F7F7-5622CD41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7BE22-3D63-29AF-73B2-48D05624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BB450-AC8F-9922-804B-1B5C0113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114F-2724-34D1-B5A5-F1986733A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4157-D14C-2EDA-08D5-B6017C571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EDF4-5F29-4E70-A2F3-9546E437E4E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6096-0BC8-F656-CF71-4AA6D503C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1946-EE6D-B085-9959-DB9538AF3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9D53-6478-4098-9180-4AAB89B1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5619-5A8F-09F2-9AA2-59DAF71C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C9F92-329D-DBF0-2719-176E5C5E9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826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7819-445F-9F13-5BF8-6DDAE307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EA008-DB4C-43EC-E871-192E272FE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5" y="1657496"/>
            <a:ext cx="9683646" cy="4682762"/>
          </a:xfrm>
        </p:spPr>
      </p:pic>
    </p:spTree>
    <p:extLst>
      <p:ext uri="{BB962C8B-B14F-4D97-AF65-F5344CB8AC3E}">
        <p14:creationId xmlns:p14="http://schemas.microsoft.com/office/powerpoint/2010/main" val="195562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7819-445F-9F13-5BF8-6DDAE307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234FD-B73F-7654-ED68-77F31C343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sz="4600" b="0" i="0" dirty="0">
                <a:effectLst/>
              </a:rPr>
              <a:t>Recognizing patterns: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Facial identities or facial expressions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Handwritten or spoken words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Medical images</a:t>
            </a:r>
          </a:p>
          <a:p>
            <a:pPr marL="0" indent="0">
              <a:buNone/>
            </a:pPr>
            <a:r>
              <a:rPr lang="en-US" sz="4600" b="0" i="0" dirty="0">
                <a:effectLst/>
              </a:rPr>
              <a:t>• Generating patterns: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Generating images or motion sequences</a:t>
            </a:r>
          </a:p>
          <a:p>
            <a:pPr marL="0" indent="0">
              <a:buNone/>
            </a:pP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• Recognizing anomalies: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Unusual credit card transactions 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Unusual patterns of sensor readings in a nuclear power plant</a:t>
            </a:r>
          </a:p>
          <a:p>
            <a:pPr marL="0" indent="0">
              <a:buNone/>
            </a:pP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• Prediction:</a:t>
            </a:r>
            <a:br>
              <a:rPr lang="en-US" sz="4600" b="0" i="0" dirty="0">
                <a:effectLst/>
              </a:rPr>
            </a:br>
            <a:r>
              <a:rPr lang="en-US" sz="4600" b="0" i="0" dirty="0">
                <a:effectLst/>
              </a:rPr>
              <a:t>	– Future stock prices or currency exchange rates 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331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F3B1-2C54-AC02-96E6-CDA8479D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DE7F-5FE1-79FA-5A9A-5EBC7DDD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sz="3500" b="1" i="0" dirty="0">
                <a:effectLst/>
                <a:latin typeface="Calibri" panose="020F0502020204030204" pitchFamily="34" charset="0"/>
              </a:rPr>
              <a:t>Web search </a:t>
            </a:r>
          </a:p>
          <a:p>
            <a:pPr marL="0" indent="0">
              <a:buNone/>
            </a:pP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Computational biology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Finance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E-commerce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Space exploration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Robotics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Information extraction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Social networks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Debugging software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ArialMT"/>
              </a:rPr>
              <a:t>• </a:t>
            </a:r>
            <a:r>
              <a:rPr lang="en-US" sz="3500" b="1" i="0" dirty="0">
                <a:effectLst/>
                <a:latin typeface="Calibri" panose="020F0502020204030204" pitchFamily="34" charset="0"/>
              </a:rPr>
              <a:t>[Your favorite area]</a:t>
            </a:r>
            <a:r>
              <a:rPr lang="en-US" sz="3600" b="1" dirty="0"/>
              <a:t>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2050" name="Picture 2" descr="Siri Co-Founder Suggests Apple is 'Looking for a Level of Perfection They  Can't Get' With Assistant - MacRumors">
            <a:extLst>
              <a:ext uri="{FF2B5EF4-FFF2-40B4-BE49-F238E27FC236}">
                <a16:creationId xmlns:a16="http://schemas.microsoft.com/office/drawing/2014/main" id="{F2CDE909-0AB5-62F5-7141-586A4BC5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06" y="1101075"/>
            <a:ext cx="2695374" cy="117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Tag Photos From Your Nonprofit's Facebook Page">
            <a:extLst>
              <a:ext uri="{FF2B5EF4-FFF2-40B4-BE49-F238E27FC236}">
                <a16:creationId xmlns:a16="http://schemas.microsoft.com/office/drawing/2014/main" id="{347994BB-34BC-2374-EAE2-E5BC6035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64" y="2801995"/>
            <a:ext cx="2983644" cy="18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lf Driving Cars Using ROS 101 Course | The Constuct">
            <a:extLst>
              <a:ext uri="{FF2B5EF4-FFF2-40B4-BE49-F238E27FC236}">
                <a16:creationId xmlns:a16="http://schemas.microsoft.com/office/drawing/2014/main" id="{A2259B1D-4BBA-8224-4D37-48A5DE7B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05" y="4056005"/>
            <a:ext cx="2960557" cy="29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men in Voice Launches Conversations &amp; Coffee">
            <a:extLst>
              <a:ext uri="{FF2B5EF4-FFF2-40B4-BE49-F238E27FC236}">
                <a16:creationId xmlns:a16="http://schemas.microsoft.com/office/drawing/2014/main" id="{32E1CED8-B773-5437-FE14-15B94813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822" y="5113838"/>
            <a:ext cx="1832932" cy="11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t's Unfold the CASP with AlphaFold 2 - Parag Pallav Talks">
            <a:extLst>
              <a:ext uri="{FF2B5EF4-FFF2-40B4-BE49-F238E27FC236}">
                <a16:creationId xmlns:a16="http://schemas.microsoft.com/office/drawing/2014/main" id="{9E9A8FF3-DFC0-56F0-B103-CCC026E7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823" y="133745"/>
            <a:ext cx="1490744" cy="8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hatGPT - Wikipedia">
            <a:extLst>
              <a:ext uri="{FF2B5EF4-FFF2-40B4-BE49-F238E27FC236}">
                <a16:creationId xmlns:a16="http://schemas.microsoft.com/office/drawing/2014/main" id="{B0E4C8CD-57A3-5294-DD31-3778342E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12" y="1115142"/>
            <a:ext cx="1268552" cy="12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ps, Color, Locator, Map, Online, Technology, Icon - Gps Png, Transparent  Png , Transparent Png Image - PNGitem">
            <a:extLst>
              <a:ext uri="{FF2B5EF4-FFF2-40B4-BE49-F238E27FC236}">
                <a16:creationId xmlns:a16="http://schemas.microsoft.com/office/drawing/2014/main" id="{42EDCE78-C41A-1DFA-98E2-65496708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86" y="252360"/>
            <a:ext cx="1020012" cy="83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I in Health Care: The Collaboration revolution">
            <a:extLst>
              <a:ext uri="{FF2B5EF4-FFF2-40B4-BE49-F238E27FC236}">
                <a16:creationId xmlns:a16="http://schemas.microsoft.com/office/drawing/2014/main" id="{6A9C41F3-2F05-398C-1762-C8FB3B09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85" y="1922068"/>
            <a:ext cx="2229434" cy="231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C895-1C0C-2F3B-8C9E-685F5BD9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368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Autonomous Car Technology</a:t>
            </a:r>
            <a:r>
              <a:rPr lang="en-US" sz="8800" b="1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8482E-5ABB-7674-D00F-A208794AA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16" y="735767"/>
            <a:ext cx="9518754" cy="5893140"/>
          </a:xfrm>
        </p:spPr>
      </p:pic>
    </p:spTree>
    <p:extLst>
      <p:ext uri="{BB962C8B-B14F-4D97-AF65-F5344CB8AC3E}">
        <p14:creationId xmlns:p14="http://schemas.microsoft.com/office/powerpoint/2010/main" val="419054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1B8E2-E98F-DAB4-8DC3-A95BC067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07" y="165069"/>
            <a:ext cx="8153457" cy="6520544"/>
          </a:xfrm>
        </p:spPr>
      </p:pic>
    </p:spTree>
    <p:extLst>
      <p:ext uri="{BB962C8B-B14F-4D97-AF65-F5344CB8AC3E}">
        <p14:creationId xmlns:p14="http://schemas.microsoft.com/office/powerpoint/2010/main" val="317314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E149-1FF4-F848-3B0A-E38E834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of Object Parts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8A6CA-E426-C2EC-B129-FFE0F5229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597" y="1229253"/>
            <a:ext cx="10739203" cy="5661970"/>
          </a:xfrm>
        </p:spPr>
      </p:pic>
    </p:spTree>
    <p:extLst>
      <p:ext uri="{BB962C8B-B14F-4D97-AF65-F5344CB8AC3E}">
        <p14:creationId xmlns:p14="http://schemas.microsoft.com/office/powerpoint/2010/main" val="364497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FD5C-5B09-A02B-800C-7B7BD4DE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Multiple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D39F4-5F25-CFAA-82DB-474282A8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055" y="1219293"/>
            <a:ext cx="6741041" cy="5468552"/>
          </a:xfrm>
        </p:spPr>
      </p:pic>
    </p:spTree>
    <p:extLst>
      <p:ext uri="{BB962C8B-B14F-4D97-AF65-F5344CB8AC3E}">
        <p14:creationId xmlns:p14="http://schemas.microsoft.com/office/powerpoint/2010/main" val="304791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F40F-C112-394F-E719-08990413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Labeling via 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89410-E316-F24E-8DC4-81B6CC82B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39" y="1768481"/>
            <a:ext cx="11407120" cy="4467427"/>
          </a:xfrm>
        </p:spPr>
      </p:pic>
    </p:spTree>
    <p:extLst>
      <p:ext uri="{BB962C8B-B14F-4D97-AF65-F5344CB8AC3E}">
        <p14:creationId xmlns:p14="http://schemas.microsoft.com/office/powerpoint/2010/main" val="80321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BE2B3-DCAD-0B64-9DC4-FC979A2F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5" y="12003"/>
            <a:ext cx="9158990" cy="6845997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A3929D-5F15-8C77-9D99-E540F2B26BB3}"/>
                  </a:ext>
                </a:extLst>
              </p14:cNvPr>
              <p14:cNvContentPartPr/>
              <p14:nvPr/>
            </p14:nvContentPartPr>
            <p14:xfrm>
              <a:off x="9798468" y="6440925"/>
              <a:ext cx="253800" cy="25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A3929D-5F15-8C77-9D99-E540F2B26B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0828" y="6422925"/>
                <a:ext cx="289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439919-491D-39FA-9257-258E53174EF4}"/>
                  </a:ext>
                </a:extLst>
              </p14:cNvPr>
              <p14:cNvContentPartPr/>
              <p14:nvPr/>
            </p14:nvContentPartPr>
            <p14:xfrm>
              <a:off x="4346268" y="-89983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439919-491D-39FA-9257-258E53174E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628" y="-91747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6A8289-9D28-A27D-9EDA-A0980F303339}"/>
                  </a:ext>
                </a:extLst>
              </p14:cNvPr>
              <p14:cNvContentPartPr/>
              <p14:nvPr/>
            </p14:nvContentPartPr>
            <p14:xfrm>
              <a:off x="1603788" y="-97507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6A8289-9D28-A27D-9EDA-A0980F3033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5788" y="-99271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77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E6F4-0651-0A0D-D759-93932B98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EFAA-F3C8-4CC4-D337-9B44D8CC7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Regression/Estimation</a:t>
            </a:r>
          </a:p>
          <a:p>
            <a:pPr lvl="1"/>
            <a:r>
              <a:rPr lang="en-US" dirty="0"/>
              <a:t>Predicting continuous values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Predicting the item class/category of a case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Finding the structure of data; summarization</a:t>
            </a:r>
          </a:p>
          <a:p>
            <a:r>
              <a:rPr lang="en-US" dirty="0"/>
              <a:t>Associations</a:t>
            </a:r>
          </a:p>
          <a:p>
            <a:pPr lvl="1"/>
            <a:r>
              <a:rPr lang="en-US" dirty="0"/>
              <a:t>Associating frequent co-occurring items/events					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op 30 Deep Neural Network GIFs | Find the best GIF on Gfycat">
            <a:extLst>
              <a:ext uri="{FF2B5EF4-FFF2-40B4-BE49-F238E27FC236}">
                <a16:creationId xmlns:a16="http://schemas.microsoft.com/office/drawing/2014/main" id="{3DFC600F-385A-8B02-58AB-75B53DE84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11" y="396309"/>
            <a:ext cx="10775178" cy="60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6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E6F4-0651-0A0D-D759-93932B98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machine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DEFAA-F3C8-4CC4-D337-9B44D8CC7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Discovering abnormal and unusual cases</a:t>
            </a:r>
          </a:p>
          <a:p>
            <a:r>
              <a:rPr lang="en-US" dirty="0"/>
              <a:t>Sequence mining</a:t>
            </a:r>
          </a:p>
          <a:p>
            <a:pPr lvl="1"/>
            <a:r>
              <a:rPr lang="en-US" dirty="0"/>
              <a:t>Predicting next events; click-stream (Markov Model, HMM)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Reducing the size of data (PCA)</a:t>
            </a:r>
          </a:p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Recommending items					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6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C710-6634-369F-C319-7E9BB8EC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artificial intelligence, machine learning, and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74DC-A321-5F27-17BE-739410E5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 components: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Language Processing</a:t>
            </a:r>
          </a:p>
          <a:p>
            <a:pPr lvl="1"/>
            <a:r>
              <a:rPr lang="en-US" dirty="0"/>
              <a:t>Creativity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Revolution in ML: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60253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297-96A9-61DF-F5BB-0E7E617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05B8-10B9-A9BF-E851-E1B40A29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Supervised learning</a:t>
            </a:r>
            <a:br>
              <a:rPr lang="en-US" sz="3600" b="1" i="0" dirty="0">
                <a:solidFill>
                  <a:srgbClr val="000000"/>
                </a:solidFill>
                <a:effectLst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</a:rPr>
              <a:t>	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– Given: training data + desired outputs (labels)</a:t>
            </a:r>
            <a:br>
              <a:rPr lang="en-US" sz="3600" b="0" i="0" dirty="0">
                <a:solidFill>
                  <a:srgbClr val="000000"/>
                </a:solidFill>
                <a:effectLst/>
              </a:rPr>
            </a:br>
            <a:r>
              <a:rPr lang="en-US" sz="36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Unsupervised learning</a:t>
            </a:r>
            <a:br>
              <a:rPr lang="en-US" sz="3600" b="1" i="0" dirty="0">
                <a:solidFill>
                  <a:srgbClr val="000000"/>
                </a:solidFill>
                <a:effectLst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</a:rPr>
              <a:t>	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– Given: training data (without desired outputs)</a:t>
            </a:r>
            <a:br>
              <a:rPr lang="en-US" sz="3600" b="0" i="0" dirty="0">
                <a:solidFill>
                  <a:srgbClr val="000000"/>
                </a:solidFill>
                <a:effectLst/>
              </a:rPr>
            </a:br>
            <a:r>
              <a:rPr lang="en-US" sz="36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Semi-supervised learning</a:t>
            </a:r>
            <a:br>
              <a:rPr lang="en-US" sz="3600" b="1" i="0" dirty="0">
                <a:solidFill>
                  <a:srgbClr val="000000"/>
                </a:solidFill>
                <a:effectLst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</a:rPr>
              <a:t>	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– Given: training data + a few desired outputs</a:t>
            </a:r>
            <a:br>
              <a:rPr lang="en-US" sz="3600" b="0" i="0" dirty="0">
                <a:solidFill>
                  <a:srgbClr val="000000"/>
                </a:solidFill>
                <a:effectLst/>
              </a:rPr>
            </a:br>
            <a:r>
              <a:rPr lang="en-US" sz="3600" b="0" i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Reinforcement learning</a:t>
            </a:r>
            <a:br>
              <a:rPr lang="en-US" sz="3600" b="1" i="0" dirty="0">
                <a:solidFill>
                  <a:srgbClr val="000000"/>
                </a:solidFill>
                <a:effectLst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</a:rPr>
              <a:t>	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– Rewards from sequence of actions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3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297-96A9-61DF-F5BB-0E7E617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Supervised Learning: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405B8-10B9-A9BF-E851-E1B40A29D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677947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i="0" dirty="0">
                    <a:solidFill>
                      <a:srgbClr val="000000"/>
                    </a:solidFill>
                    <a:effectLst/>
                  </a:rPr>
                  <a:t> Given (x1, y1), (x2, y2), ...,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i="0" dirty="0">
                    <a:solidFill>
                      <a:srgbClr val="00000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i="0" dirty="0">
                    <a:solidFill>
                      <a:srgbClr val="000000"/>
                    </a:solidFill>
                    <a:effectLst/>
                  </a:rPr>
                  <a:t>)</a:t>
                </a:r>
                <a:endParaRPr lang="en-US" sz="3200" b="1" dirty="0">
                  <a:solidFill>
                    <a:srgbClr val="000000"/>
                  </a:solidFill>
                </a:endParaRPr>
              </a:p>
              <a:p>
                <a:r>
                  <a:rPr lang="en-US" sz="3200" b="1" i="0" dirty="0">
                    <a:solidFill>
                      <a:srgbClr val="000000"/>
                    </a:solidFill>
                    <a:effectLst/>
                  </a:rPr>
                  <a:t>Learn a function f(x) to predict y given x</a:t>
                </a:r>
                <a:br>
                  <a:rPr lang="en-US" sz="3200" b="1" i="0" dirty="0">
                    <a:solidFill>
                      <a:srgbClr val="000000"/>
                    </a:solidFill>
                    <a:effectLst/>
                  </a:rPr>
                </a:br>
                <a:r>
                  <a:rPr lang="en-US" sz="3200" b="1" i="0" dirty="0">
                    <a:solidFill>
                      <a:srgbClr val="000000"/>
                    </a:solidFill>
                    <a:effectLst/>
                  </a:rPr>
                  <a:t>– y is real-valued == regression</a:t>
                </a:r>
                <a:r>
                  <a:rPr lang="en-US" sz="3600" dirty="0"/>
                  <a:t> 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405B8-10B9-A9BF-E851-E1B40A29D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677947"/>
              </a:xfrm>
              <a:blipFill>
                <a:blip r:embed="rId2"/>
                <a:stretch>
                  <a:fillRect l="-1333" t="-2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C2311-D9AD-F25D-FD6A-C477FC9E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09" y="3177915"/>
            <a:ext cx="6489489" cy="36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8297-96A9-61DF-F5BB-0E7E617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Supervised Learning: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Classification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405B8-10B9-A9BF-E851-E1B40A29D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016"/>
                <a:ext cx="10515600" cy="46779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• Given (x1, y1), (x2, y2), ...,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b="1" i="0" dirty="0">
                    <a:solidFill>
                      <a:srgbClr val="00000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• Learn a function f(x) to predict y given x</a:t>
                </a:r>
                <a:br>
                  <a:rPr lang="en-US" dirty="0"/>
                </a:br>
                <a:r>
                  <a:rPr lang="en-US" dirty="0"/>
                  <a:t>	– y is categorical == classification</a:t>
                </a:r>
                <a:r>
                  <a:rPr lang="en-US" sz="3200" dirty="0"/>
                  <a:t> </a:t>
                </a:r>
                <a:br>
                  <a:rPr lang="en-US" sz="3200" dirty="0"/>
                </a:br>
                <a:br>
                  <a:rPr lang="en-US" sz="3600" dirty="0"/>
                </a:br>
                <a:endParaRPr lang="en-US" sz="4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405B8-10B9-A9BF-E851-E1B40A29D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016"/>
                <a:ext cx="10515600" cy="4677947"/>
              </a:xfrm>
              <a:blipFill>
                <a:blip r:embed="rId2"/>
                <a:stretch>
                  <a:fillRect l="-1217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FDF7BB-6E8F-3666-39C4-EC35D905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30" y="3042251"/>
            <a:ext cx="7540052" cy="327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628A-828B-3918-EBE9-7FFD66A1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90D5-8856-1B70-6213-472C3DC3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</a:rPr>
              <a:t>• x can be multi-dimensional</a:t>
            </a:r>
            <a:br>
              <a:rPr lang="en-US" b="1" i="0" dirty="0">
                <a:solidFill>
                  <a:srgbClr val="000000"/>
                </a:solidFill>
                <a:effectLst/>
              </a:rPr>
            </a:br>
            <a:r>
              <a:rPr lang="en-US" b="1" i="0" dirty="0">
                <a:solidFill>
                  <a:srgbClr val="000000"/>
                </a:solidFill>
                <a:effectLst/>
              </a:rPr>
              <a:t>	– Each dimension corresponds to an attribute</a:t>
            </a:r>
            <a:r>
              <a:rPr lang="en-US" sz="4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C4554-2915-4CE0-ED09-854E72BD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21" y="3062288"/>
            <a:ext cx="69532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11D7-3CB9-964A-3D1C-CCAAED14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801AC-8707-24E8-FC4D-00E60CDB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• Given x1, x2, ..., </a:t>
            </a:r>
            <a:r>
              <a:rPr lang="en-US" b="1" i="0" dirty="0" err="1">
                <a:effectLst/>
              </a:rPr>
              <a:t>xn</a:t>
            </a:r>
            <a:r>
              <a:rPr lang="en-US" b="1" i="0" dirty="0">
                <a:effectLst/>
              </a:rPr>
              <a:t> (without labels)</a:t>
            </a:r>
            <a:br>
              <a:rPr lang="en-US" b="1" i="0" dirty="0">
                <a:effectLst/>
              </a:rPr>
            </a:br>
            <a:r>
              <a:rPr lang="en-US" b="1" i="0" dirty="0">
                <a:effectLst/>
              </a:rPr>
              <a:t>• Output hidden structure behind the x’s</a:t>
            </a:r>
            <a:br>
              <a:rPr lang="en-US" b="1" i="0" dirty="0">
                <a:effectLst/>
              </a:rPr>
            </a:br>
            <a:r>
              <a:rPr lang="en-US" b="1" i="0" dirty="0">
                <a:effectLst/>
              </a:rPr>
              <a:t>	– E.g., clustering</a:t>
            </a:r>
            <a:r>
              <a:rPr lang="en-US" sz="4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DF63E-D51C-09A7-887D-5D491082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3500438"/>
            <a:ext cx="68389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1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11D7-3CB9-964A-3D1C-CCAAED14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801AC-8707-24E8-FC4D-00E60CDBD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Calibri" panose="020F0502020204030204" pitchFamily="34" charset="0"/>
              </a:rPr>
              <a:t>Genomics application: group individuals by genetic similarity</a:t>
            </a:r>
            <a:r>
              <a:rPr lang="en-US" sz="4000" b="1" dirty="0"/>
              <a:t> </a:t>
            </a:r>
            <a:endParaRPr lang="en-US" sz="5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4805D-B1B9-4666-718C-E18A3E6C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94" y="2216133"/>
            <a:ext cx="8109679" cy="46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1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11D7-3CB9-964A-3D1C-CCAAED14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85"/>
            <a:ext cx="10515600" cy="1325563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70BDC2-B4FD-DDF2-7286-B721E3A7B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0" y="1184498"/>
            <a:ext cx="7899817" cy="5532117"/>
          </a:xfrm>
        </p:spPr>
      </p:pic>
    </p:spTree>
    <p:extLst>
      <p:ext uri="{BB962C8B-B14F-4D97-AF65-F5344CB8AC3E}">
        <p14:creationId xmlns:p14="http://schemas.microsoft.com/office/powerpoint/2010/main" val="195904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11D7-3CB9-964A-3D1C-CCAAED14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85"/>
            <a:ext cx="10515600" cy="1325563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6CAE29-2BFC-E672-BC03-B7F620EF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03" y="1164587"/>
            <a:ext cx="8867307" cy="5566975"/>
          </a:xfrm>
        </p:spPr>
      </p:pic>
    </p:spTree>
    <p:extLst>
      <p:ext uri="{BB962C8B-B14F-4D97-AF65-F5344CB8AC3E}">
        <p14:creationId xmlns:p14="http://schemas.microsoft.com/office/powerpoint/2010/main" val="366759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69EE-52DD-5BED-2A98-1662665C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9961-AC88-3810-AD57-62C050B6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800" b="0" i="0" dirty="0">
                <a:effectLst/>
                <a:latin typeface="Source Sans Pro" panose="020B0503030403020204" pitchFamily="34" charset="0"/>
              </a:rPr>
              <a:t>According to a study by McKinsey, AI and machine learning is estimated to create an additional 13 trillion US dollars of value annually by the year 2030.</a:t>
            </a:r>
            <a:endParaRPr lang="en-US" sz="4800" b="0" i="0" dirty="0">
              <a:effectLst/>
              <a:latin typeface="OpenSan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3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026D1-C073-34B3-B836-B8012302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Reinforcement Learning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8B5B5-FF33-5A9B-5E29-DFF7D01D3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i="0" dirty="0">
                <a:effectLst/>
                <a:latin typeface="ArialMT"/>
              </a:rPr>
              <a:t>•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Given a sequence of states and actions with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Calibri" panose="020F0502020204030204" pitchFamily="34" charset="0"/>
              </a:rPr>
              <a:t>	(delayed) rewards, output a policy.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ArialMT"/>
              </a:rPr>
              <a:t>–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Policy is a mapping from states </a:t>
            </a:r>
            <a:r>
              <a:rPr lang="en-US" sz="2200" b="1" i="0" dirty="0">
                <a:effectLst/>
                <a:latin typeface="Wingdings-Regular"/>
              </a:rPr>
              <a:t>à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actions that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dirty="0">
                <a:latin typeface="Calibri" panose="020F0502020204030204" pitchFamily="34" charset="0"/>
              </a:rPr>
              <a:t>   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tells you what to do in a given state</a:t>
            </a:r>
          </a:p>
          <a:p>
            <a:pPr marL="0" indent="0">
              <a:buNone/>
            </a:pP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ArialMT"/>
              </a:rPr>
              <a:t>•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Examples: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ArialMT"/>
              </a:rPr>
              <a:t>–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Game playing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ArialMT"/>
              </a:rPr>
              <a:t>–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Robot in a maze</a:t>
            </a:r>
            <a:br>
              <a:rPr lang="en-US" sz="2200" b="1" i="0" dirty="0">
                <a:effectLst/>
                <a:latin typeface="Calibri" panose="020F0502020204030204" pitchFamily="34" charset="0"/>
              </a:rPr>
            </a:br>
            <a:r>
              <a:rPr lang="en-US" sz="2200" b="1" i="0" dirty="0">
                <a:effectLst/>
                <a:latin typeface="ArialMT"/>
              </a:rPr>
              <a:t>– 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Balance a pole on your hand</a:t>
            </a:r>
            <a:r>
              <a:rPr lang="en-US" sz="2200" b="1" dirty="0"/>
              <a:t> </a:t>
            </a:r>
          </a:p>
        </p:txBody>
      </p:sp>
      <p:pic>
        <p:nvPicPr>
          <p:cNvPr id="4098" name="Picture 2" descr="Hyundai Motor acquires Boston Dynamics from SoftBank for almost $1 bn - KED  Global">
            <a:extLst>
              <a:ext uri="{FF2B5EF4-FFF2-40B4-BE49-F238E27FC236}">
                <a16:creationId xmlns:a16="http://schemas.microsoft.com/office/drawing/2014/main" id="{615831AB-EDC8-367A-DB7C-BBF87F8AB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r="16508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059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C518-ACBC-A929-3841-309BE20A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0" dirty="0">
                <a:effectLst/>
                <a:latin typeface="+mn-lt"/>
              </a:rPr>
              <a:t>The Agent-Environment Interface</a:t>
            </a:r>
            <a:r>
              <a:rPr lang="en-US" sz="6600" b="1" dirty="0">
                <a:latin typeface="+mn-lt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05DDD-F2C9-0E80-EE24-67FB3431B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4470"/>
            <a:ext cx="7158444" cy="5437227"/>
          </a:xfrm>
        </p:spPr>
      </p:pic>
      <p:pic>
        <p:nvPicPr>
          <p:cNvPr id="5122" name="Picture 2" descr="Entire Boston Dynamics robot line-up dances in the new year">
            <a:extLst>
              <a:ext uri="{FF2B5EF4-FFF2-40B4-BE49-F238E27FC236}">
                <a16:creationId xmlns:a16="http://schemas.microsoft.com/office/drawing/2014/main" id="{C5B5B4F2-52D5-A601-A3DA-89864738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44" y="1985181"/>
            <a:ext cx="4729046" cy="31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2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803C-1493-36BA-E328-70D0B487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Inverse Reinforcement Learning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95DD8-24D2-3E33-9E56-DB8EE413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094"/>
            <a:ext cx="10515600" cy="5478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Learn policy from user demonstrations</a:t>
            </a:r>
          </a:p>
          <a:p>
            <a:pPr marL="0" indent="0">
              <a:buNone/>
            </a:pPr>
            <a:endParaRPr lang="en-US" sz="32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Stanford Autonomous Helicopter</a:t>
            </a:r>
            <a:b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http://heli.stanford.edu/</a:t>
            </a:r>
            <a:br>
              <a:rPr lang="en-US" sz="1800" b="0" i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https://www.youtube.com/watch?v=VCdxqn0fcnE</a:t>
            </a:r>
            <a:r>
              <a:rPr lang="en-US" sz="3200"/>
              <a:t> </a:t>
            </a:r>
            <a:endParaRPr lang="en-US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D4FF0-B434-1E79-8207-3FDBAA80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17" y="1938756"/>
            <a:ext cx="7561366" cy="3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9BF8-81AC-2C47-8EA4-C330DF8A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ML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F1EC-97DA-18B5-3166-F31E8632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Tens of thousands of machine learning 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algorithms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Hundreds new every year</a:t>
            </a:r>
          </a:p>
          <a:p>
            <a:pPr marL="0" indent="0">
              <a:buNone/>
            </a:pP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 ML algorithm has three components: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  <a:t>Representation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  <a:t>	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  <a:t>Optimization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</a:br>
            <a: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  <a:t>	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-Bold"/>
              </a:rPr>
              <a:t>Evaluation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51569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D404-443F-0A6F-1E2A-A7AF71BD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Various Function Representations</a:t>
            </a:r>
            <a:endParaRPr lang="en-US" sz="8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5857-3D8B-C640-D937-987E6C3C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056"/>
            <a:ext cx="10515600" cy="5306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Numerical functions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Linear regression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Neural networks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Support vector machines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Symbolic functions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Decision trees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Rules in propositional logic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Rules in first-order predicate logic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Instance-based functions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Nearest-neighbor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Case-based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Probabilistic Graphical Models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Naïve Bayes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Bayesian networks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Hidden-Markov Models (HMMs)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Probabilistic Context Free Grammars (PCFGs)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Markov networks</a:t>
            </a:r>
            <a:endParaRPr lang="en-US" sz="3600" dirty="0"/>
          </a:p>
        </p:txBody>
      </p:sp>
      <p:pic>
        <p:nvPicPr>
          <p:cNvPr id="8194" name="Picture 2" descr="Everything you need to know about Neural Networks and Backpropagation —  Machine Learning Easy and Fun | by Gavril Ognjanovski | Towards Data Science">
            <a:extLst>
              <a:ext uri="{FF2B5EF4-FFF2-40B4-BE49-F238E27FC236}">
                <a16:creationId xmlns:a16="http://schemas.microsoft.com/office/drawing/2014/main" id="{1FEC488F-D595-F261-B5BB-F2F22838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937" y="1866275"/>
            <a:ext cx="5209082" cy="31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6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DE30-5187-363E-9A98-856E1DB1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effectLst/>
                <a:latin typeface="Calibri" panose="020F0502020204030204" pitchFamily="34" charset="0"/>
              </a:rPr>
              <a:t>Various Search/Optimization Algorithms</a:t>
            </a:r>
            <a:endParaRPr lang="en-US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BF80-7C15-6680-ECFE-1811968C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Gradient descent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Perceptron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Backpropagation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HMM Learning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PCFG Learning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Divide and Conquer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Decision tree induction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Rule learning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Evolutionary Computation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Algorithms (GAs)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Programming (GP)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–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Neuro-evolution</a:t>
            </a:r>
            <a:endParaRPr lang="en-US" sz="4400" dirty="0"/>
          </a:p>
        </p:txBody>
      </p:sp>
      <p:pic>
        <p:nvPicPr>
          <p:cNvPr id="7170" name="Picture 2" descr="Intro to optimization in deep learning: Gradient Descent">
            <a:extLst>
              <a:ext uri="{FF2B5EF4-FFF2-40B4-BE49-F238E27FC236}">
                <a16:creationId xmlns:a16="http://schemas.microsoft.com/office/drawing/2014/main" id="{E0380B90-8916-2FB5-3A5A-D69DE41A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32" y="1851857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43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FBE6-D251-0731-2EB2-5B3CAADB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solidFill>
                  <a:srgbClr val="000000"/>
                </a:solidFill>
                <a:effectLst/>
                <a:latin typeface="Calibri-Bold"/>
              </a:rPr>
              <a:t>Evaluation</a:t>
            </a:r>
            <a:endParaRPr lang="en-US" sz="1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FE8B-EABE-0467-8B61-33721EEBB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Precision and recall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Squared error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Likelihood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Posterior probability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Cost / Utility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Margin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Entropy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K-L divergence</a:t>
            </a:r>
            <a:br>
              <a:rPr lang="en-US" sz="3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3200" i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sz="32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etc</a:t>
            </a:r>
            <a:endParaRPr lang="en-US" sz="4400" dirty="0"/>
          </a:p>
        </p:txBody>
      </p:sp>
      <p:pic>
        <p:nvPicPr>
          <p:cNvPr id="6146" name="Picture 2" descr="Understanding the Difference between Loss Functions and Metrics in Machine  Learning/Deep Learning | by Aminah Mardiyyah Rufai | Becoming Human:  Artificial Intelligence Magazine">
            <a:extLst>
              <a:ext uri="{FF2B5EF4-FFF2-40B4-BE49-F238E27FC236}">
                <a16:creationId xmlns:a16="http://schemas.microsoft.com/office/drawing/2014/main" id="{FA484E20-4379-A008-5F29-F0257A343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34" y="1825625"/>
            <a:ext cx="5446427" cy="40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8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85A5C-DAAC-D4E7-6F50-BDB46A3C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420" y="899481"/>
            <a:ext cx="11121159" cy="5059037"/>
          </a:xfrm>
        </p:spPr>
      </p:pic>
    </p:spTree>
    <p:extLst>
      <p:ext uri="{BB962C8B-B14F-4D97-AF65-F5344CB8AC3E}">
        <p14:creationId xmlns:p14="http://schemas.microsoft.com/office/powerpoint/2010/main" val="304891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2D78-2B39-3CFB-AA20-64B1048B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for machine learning</a:t>
            </a:r>
          </a:p>
        </p:txBody>
      </p:sp>
      <p:pic>
        <p:nvPicPr>
          <p:cNvPr id="1026" name="Picture 2" descr="Numpy Python Logo, HD Png Download , Transparent Png Image ...">
            <a:extLst>
              <a:ext uri="{FF2B5EF4-FFF2-40B4-BE49-F238E27FC236}">
                <a16:creationId xmlns:a16="http://schemas.microsoft.com/office/drawing/2014/main" id="{51FF1204-0C73-380D-318E-18672ED47D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88" y="4338511"/>
            <a:ext cx="1984087" cy="11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Xiv:1905.00002v2 [physics.comp-ph] 27 May 2019">
            <a:extLst>
              <a:ext uri="{FF2B5EF4-FFF2-40B4-BE49-F238E27FC236}">
                <a16:creationId xmlns:a16="http://schemas.microsoft.com/office/drawing/2014/main" id="{D4FF0F3C-0E84-E435-8603-9052B824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4" y="5525551"/>
            <a:ext cx="3033883" cy="109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7.0 documentation">
            <a:extLst>
              <a:ext uri="{FF2B5EF4-FFF2-40B4-BE49-F238E27FC236}">
                <a16:creationId xmlns:a16="http://schemas.microsoft.com/office/drawing/2014/main" id="{D4992C8A-8417-0A18-C16A-33B5CB6F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5820826"/>
            <a:ext cx="3529239" cy="7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Pandas Logo Transparent, HD Png Download - kindpng">
            <a:extLst>
              <a:ext uri="{FF2B5EF4-FFF2-40B4-BE49-F238E27FC236}">
                <a16:creationId xmlns:a16="http://schemas.microsoft.com/office/drawing/2014/main" id="{ACF552B8-F734-93F8-233F-3B4227B9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2" y="5449600"/>
            <a:ext cx="3529239" cy="120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55C5A-F8A9-7910-5386-8AED7B0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0" y="1639478"/>
            <a:ext cx="2830521" cy="15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4DBD36-902A-F734-F3A3-C60D6EBF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19" y="960908"/>
            <a:ext cx="4911511" cy="314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ytorch, logo Icon in Vector Logo">
            <a:extLst>
              <a:ext uri="{FF2B5EF4-FFF2-40B4-BE49-F238E27FC236}">
                <a16:creationId xmlns:a16="http://schemas.microsoft.com/office/drawing/2014/main" id="{BEAB1495-176E-C72A-1190-E80D262B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21" y="971818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eras Python, HD Png Download , Transparent Png Image - PNGitem">
            <a:extLst>
              <a:ext uri="{FF2B5EF4-FFF2-40B4-BE49-F238E27FC236}">
                <a16:creationId xmlns:a16="http://schemas.microsoft.com/office/drawing/2014/main" id="{94615A14-B7E6-9793-DF93-C477FBC52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07" y="3957232"/>
            <a:ext cx="3020537" cy="1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Natural Language Toolkit — What is it? | by Kelsey Lane | Medium">
            <a:extLst>
              <a:ext uri="{FF2B5EF4-FFF2-40B4-BE49-F238E27FC236}">
                <a16:creationId xmlns:a16="http://schemas.microsoft.com/office/drawing/2014/main" id="{B18532BF-8151-9FDA-B16B-DD8AA3D3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4" y="3218247"/>
            <a:ext cx="1883702" cy="20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ransformers · PyPI">
            <a:extLst>
              <a:ext uri="{FF2B5EF4-FFF2-40B4-BE49-F238E27FC236}">
                <a16:creationId xmlns:a16="http://schemas.microsoft.com/office/drawing/2014/main" id="{69F1DE8A-9430-7D1C-24F7-14405E8E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33" y="3270245"/>
            <a:ext cx="50577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426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0489-0CB3-DA10-DE44-2B1AF519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5B7DA-8ACE-CCA6-C334-5DA91C447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software machine learning library</a:t>
            </a:r>
          </a:p>
          <a:p>
            <a:r>
              <a:rPr lang="en-US" dirty="0"/>
              <a:t>Classification, Regression and Clustering algorithms</a:t>
            </a:r>
          </a:p>
          <a:p>
            <a:r>
              <a:rPr lang="en-US" dirty="0"/>
              <a:t>Works with NumPy and SciPy</a:t>
            </a:r>
          </a:p>
          <a:p>
            <a:r>
              <a:rPr lang="en-US" dirty="0"/>
              <a:t>Great Documentation</a:t>
            </a:r>
          </a:p>
          <a:p>
            <a:r>
              <a:rPr lang="en-US" dirty="0"/>
              <a:t>Easy to implement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F5503-B850-B2A2-74EC-D4CA9506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84" y="4568855"/>
            <a:ext cx="9766232" cy="1489133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A80AB04-BA4A-1E03-85EA-05108B5A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25" y="530206"/>
            <a:ext cx="2830521" cy="15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3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ED965-0895-DF8E-A75F-BC16EA45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8F8D-5EF2-69D3-B08C-341CE591D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29483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Machine learning is the subfield of computer science that gives “computers the ability to learn without being explicitly programmed.”</a:t>
            </a:r>
          </a:p>
          <a:p>
            <a:pPr marL="0" indent="0" algn="ctr">
              <a:buNone/>
            </a:pPr>
            <a:r>
              <a:rPr lang="en-US" sz="2000" b="1" dirty="0"/>
              <a:t> 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AB055-3CB7-8A01-98B4-D331B270A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9954" r="6420" b="7882"/>
          <a:stretch/>
        </p:blipFill>
        <p:spPr>
          <a:xfrm>
            <a:off x="8473390" y="5066768"/>
            <a:ext cx="3229421" cy="177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9FDA48-B826-C70E-4407-D2D19BB9C905}"/>
              </a:ext>
            </a:extLst>
          </p:cNvPr>
          <p:cNvSpPr txBox="1">
            <a:spLocks/>
          </p:cNvSpPr>
          <p:nvPr/>
        </p:nvSpPr>
        <p:spPr>
          <a:xfrm>
            <a:off x="6317079" y="4141594"/>
            <a:ext cx="5536397" cy="220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Arthur Samuel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</a:t>
            </a:r>
          </a:p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American pioneer in the field of computer gaming and artificial intelligence, coined the term “machine learning” in 1959 while at IBM.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5584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5649-5110-67F3-E55B-2A006315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F4438-B988-0CBC-E96A-15990EB2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067"/>
            <a:ext cx="10803379" cy="5020714"/>
          </a:xfrm>
        </p:spPr>
      </p:pic>
    </p:spTree>
    <p:extLst>
      <p:ext uri="{BB962C8B-B14F-4D97-AF65-F5344CB8AC3E}">
        <p14:creationId xmlns:p14="http://schemas.microsoft.com/office/powerpoint/2010/main" val="227903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0F8C-BBFB-DB2F-712A-CA9BB01C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F4CB-395D-9914-6AA2-7DC2C323B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50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i="0" dirty="0">
                <a:effectLst/>
                <a:latin typeface="Calibri" panose="020F0502020204030204" pitchFamily="34" charset="0"/>
              </a:rPr>
              <a:t>“Learning is any process by which a system improves </a:t>
            </a:r>
            <a:br>
              <a:rPr lang="en-US" sz="3500" b="1" i="0" dirty="0">
                <a:effectLst/>
                <a:latin typeface="Calibri" panose="020F0502020204030204" pitchFamily="34" charset="0"/>
              </a:rPr>
            </a:br>
            <a:r>
              <a:rPr lang="en-US" sz="3500" b="1" i="0" dirty="0">
                <a:effectLst/>
                <a:latin typeface="Calibri" panose="020F0502020204030204" pitchFamily="34" charset="0"/>
              </a:rPr>
              <a:t>performance from experience.”</a:t>
            </a:r>
            <a:br>
              <a:rPr lang="en-US" sz="3000" b="0" i="0" dirty="0">
                <a:effectLst/>
                <a:latin typeface="Calibri" panose="020F0502020204030204" pitchFamily="34" charset="0"/>
              </a:rPr>
            </a:br>
            <a:r>
              <a:rPr lang="en-US" sz="3000" b="0" i="0" dirty="0">
                <a:effectLst/>
                <a:latin typeface="Calibri" panose="020F0502020204030204" pitchFamily="34" charset="0"/>
              </a:rPr>
              <a:t>								- Herbert Simon</a:t>
            </a:r>
            <a:br>
              <a:rPr lang="en-US" sz="3000" b="0" i="0" dirty="0">
                <a:effectLst/>
                <a:latin typeface="Calibri" panose="020F0502020204030204" pitchFamily="34" charset="0"/>
              </a:rPr>
            </a:br>
            <a:endParaRPr lang="en-US" sz="3000" b="0" i="0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000" b="0" i="0" dirty="0">
                <a:effectLst/>
                <a:latin typeface="Calibri" panose="020F0502020204030204" pitchFamily="34" charset="0"/>
              </a:rPr>
              <a:t>Definition by Tom Mitchell (1998):</a:t>
            </a:r>
            <a:br>
              <a:rPr lang="en-US" sz="3000" b="0" i="0" dirty="0">
                <a:effectLst/>
                <a:latin typeface="Calibri" panose="020F0502020204030204" pitchFamily="34" charset="0"/>
              </a:rPr>
            </a:br>
            <a:r>
              <a:rPr lang="en-US" sz="3000" b="0" i="0" dirty="0">
                <a:effectLst/>
                <a:latin typeface="Calibri" panose="020F0502020204030204" pitchFamily="34" charset="0"/>
              </a:rPr>
              <a:t>	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Machine Learning is the study of algorithms that </a:t>
            </a:r>
            <a:br>
              <a:rPr lang="en-US" sz="3000" b="1" i="0" dirty="0">
                <a:effectLst/>
                <a:latin typeface="Calibri" panose="020F0502020204030204" pitchFamily="34" charset="0"/>
              </a:rPr>
            </a:br>
            <a:r>
              <a:rPr lang="en-US" sz="3000" b="1" i="0" dirty="0">
                <a:effectLst/>
                <a:latin typeface="Calibri" panose="020F0502020204030204" pitchFamily="34" charset="0"/>
              </a:rPr>
              <a:t>		</a:t>
            </a:r>
            <a:r>
              <a:rPr lang="en-US" sz="3000" b="1" i="0" dirty="0">
                <a:effectLst/>
                <a:latin typeface="ArialMT"/>
              </a:rPr>
              <a:t>• 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improve their performance </a:t>
            </a:r>
            <a:r>
              <a:rPr lang="en-US" sz="3000" b="1" i="0" dirty="0">
                <a:effectLst/>
                <a:latin typeface="Cmmi10"/>
              </a:rPr>
              <a:t>P</a:t>
            </a:r>
            <a:br>
              <a:rPr lang="en-US" sz="3000" b="1" i="0" dirty="0">
                <a:effectLst/>
                <a:latin typeface="Cmmi10"/>
              </a:rPr>
            </a:br>
            <a:r>
              <a:rPr lang="en-US" sz="3000" b="1" i="0" dirty="0">
                <a:effectLst/>
                <a:latin typeface="Cmmi10"/>
              </a:rPr>
              <a:t>		</a:t>
            </a:r>
            <a:r>
              <a:rPr lang="en-US" sz="3000" b="1" i="0" dirty="0">
                <a:effectLst/>
                <a:latin typeface="ArialMT"/>
              </a:rPr>
              <a:t>• 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at some task </a:t>
            </a:r>
            <a:r>
              <a:rPr lang="en-US" sz="3000" b="1" i="0" dirty="0">
                <a:effectLst/>
                <a:latin typeface="Cmmi10"/>
              </a:rPr>
              <a:t>T</a:t>
            </a:r>
            <a:br>
              <a:rPr lang="en-US" sz="3000" b="1" i="0" dirty="0">
                <a:effectLst/>
                <a:latin typeface="Cmmi10"/>
              </a:rPr>
            </a:br>
            <a:r>
              <a:rPr lang="en-US" sz="3000" b="1" i="0" dirty="0">
                <a:effectLst/>
                <a:latin typeface="Cmmi10"/>
              </a:rPr>
              <a:t>		</a:t>
            </a:r>
            <a:r>
              <a:rPr lang="en-US" sz="3000" b="1" i="0" dirty="0">
                <a:effectLst/>
                <a:latin typeface="ArialMT"/>
              </a:rPr>
              <a:t>• 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with experience </a:t>
            </a:r>
            <a:r>
              <a:rPr lang="en-US" sz="3000" b="1" i="0" dirty="0">
                <a:effectLst/>
                <a:latin typeface="Cmmi10"/>
              </a:rPr>
              <a:t>E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.</a:t>
            </a:r>
            <a:br>
              <a:rPr lang="en-US" sz="3000" b="1" i="0" dirty="0">
                <a:effectLst/>
                <a:latin typeface="Calibri" panose="020F0502020204030204" pitchFamily="34" charset="0"/>
              </a:rPr>
            </a:br>
            <a:r>
              <a:rPr lang="en-US" sz="3000" b="1" i="0" dirty="0">
                <a:effectLst/>
                <a:latin typeface="Calibri" panose="020F0502020204030204" pitchFamily="34" charset="0"/>
              </a:rPr>
              <a:t>		A well-defined learning task is given by &lt;</a:t>
            </a:r>
            <a:r>
              <a:rPr lang="en-US" sz="3000" b="1" i="0" dirty="0">
                <a:effectLst/>
                <a:latin typeface="Cmmi10"/>
              </a:rPr>
              <a:t>P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, </a:t>
            </a:r>
            <a:r>
              <a:rPr lang="en-US" sz="3000" b="1" i="0" dirty="0">
                <a:effectLst/>
                <a:latin typeface="Cmmi10"/>
              </a:rPr>
              <a:t>T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, </a:t>
            </a:r>
            <a:r>
              <a:rPr lang="en-US" sz="3000" b="1" i="0" dirty="0">
                <a:effectLst/>
                <a:latin typeface="Cmmi10"/>
              </a:rPr>
              <a:t>E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&gt;.</a:t>
            </a:r>
            <a:r>
              <a:rPr lang="en-US" b="1" dirty="0"/>
              <a:t> 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995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31C6-F4E3-93CC-B68B-BE22F2FC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Learning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D1CE4-B97F-3FE6-3B41-DFF3D9473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94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Improve on task T, with respect to performance metric P, based on experience E</a:t>
            </a:r>
          </a:p>
          <a:p>
            <a:pPr marL="0" indent="0">
              <a:buNone/>
            </a:pP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T: Playing checkers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P: Percentage of games won against an arbitrary opponent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E: Playing practice games against itself</a:t>
            </a:r>
          </a:p>
          <a:p>
            <a:pPr marL="0" indent="0">
              <a:buNone/>
            </a:pP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T: Recognizing hand-written words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P: Percentage of words correctly classified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E: Database of human-labeled images of handwritten words</a:t>
            </a:r>
          </a:p>
          <a:p>
            <a:pPr marL="0" indent="0">
              <a:buNone/>
            </a:pP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T: Driving on four-lane highways using vision sensors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P: Average distance traveled before a human-judged error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E: A sequence of images and steering commands recorded while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observing a human driver.</a:t>
            </a:r>
          </a:p>
          <a:p>
            <a:pPr marL="0" indent="0">
              <a:buNone/>
            </a:pP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T: Categorize email messages as spam or legitimate.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P: Percentage of email messages correctly classified.</a:t>
            </a:r>
            <a:br>
              <a:rPr lang="en-US" sz="2600" b="1" i="0" dirty="0">
                <a:effectLst/>
                <a:latin typeface="Calibri" panose="020F0502020204030204" pitchFamily="34" charset="0"/>
              </a:rPr>
            </a:br>
            <a:r>
              <a:rPr lang="en-US" sz="2600" b="1" i="0" dirty="0">
                <a:effectLst/>
                <a:latin typeface="Calibri" panose="020F0502020204030204" pitchFamily="34" charset="0"/>
              </a:rPr>
              <a:t>E: Database of emails, some with human-given labels</a:t>
            </a:r>
            <a:r>
              <a:rPr lang="en-US" sz="3900" b="1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7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9430-C878-1F60-124C-617EC0A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6364C-F2EB-563B-5AEA-3CB2CEC49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677" y="1947099"/>
            <a:ext cx="10056646" cy="3801252"/>
          </a:xfrm>
        </p:spPr>
      </p:pic>
    </p:spTree>
    <p:extLst>
      <p:ext uri="{BB962C8B-B14F-4D97-AF65-F5344CB8AC3E}">
        <p14:creationId xmlns:p14="http://schemas.microsoft.com/office/powerpoint/2010/main" val="33216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9430-C878-1F60-124C-617EC0A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4603B9-12C2-C4B3-D7BF-E98A65257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90" y="1690688"/>
            <a:ext cx="11545819" cy="4134748"/>
          </a:xfrm>
        </p:spPr>
      </p:pic>
    </p:spTree>
    <p:extLst>
      <p:ext uri="{BB962C8B-B14F-4D97-AF65-F5344CB8AC3E}">
        <p14:creationId xmlns:p14="http://schemas.microsoft.com/office/powerpoint/2010/main" val="191317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9430-C878-1F60-124C-617EC0A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 learning works?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B2C45-8B75-714A-09C4-DF22C296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596999"/>
            <a:ext cx="946785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1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1197</Words>
  <Application>Microsoft Office PowerPoint</Application>
  <PresentationFormat>Widescreen</PresentationFormat>
  <Paragraphs>115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ArialMT</vt:lpstr>
      <vt:lpstr>Calibri</vt:lpstr>
      <vt:lpstr>Calibri Light</vt:lpstr>
      <vt:lpstr>Calibri-Bold</vt:lpstr>
      <vt:lpstr>Cambria Math</vt:lpstr>
      <vt:lpstr>Cmmi10</vt:lpstr>
      <vt:lpstr>OpenSans</vt:lpstr>
      <vt:lpstr>Source Sans Pro</vt:lpstr>
      <vt:lpstr>Wingdings-Regular</vt:lpstr>
      <vt:lpstr>Office Theme</vt:lpstr>
      <vt:lpstr>Machine Learning</vt:lpstr>
      <vt:lpstr>PowerPoint Presentation</vt:lpstr>
      <vt:lpstr>AI</vt:lpstr>
      <vt:lpstr>What is machine learning?</vt:lpstr>
      <vt:lpstr>What is Machine Learning?</vt:lpstr>
      <vt:lpstr>Defining the Learning Task</vt:lpstr>
      <vt:lpstr>How machine learning works?</vt:lpstr>
      <vt:lpstr>How machine learning works?</vt:lpstr>
      <vt:lpstr>How machine learning works?</vt:lpstr>
      <vt:lpstr>Examples of machine learning</vt:lpstr>
      <vt:lpstr>More Examples of machine learning</vt:lpstr>
      <vt:lpstr>Sample Applications</vt:lpstr>
      <vt:lpstr>Autonomous Car Technology </vt:lpstr>
      <vt:lpstr>PowerPoint Presentation</vt:lpstr>
      <vt:lpstr>Learning of Object Parts</vt:lpstr>
      <vt:lpstr>Training on Multiple Objects</vt:lpstr>
      <vt:lpstr>Scene Labeling via Deep Learning</vt:lpstr>
      <vt:lpstr>PowerPoint Presentation</vt:lpstr>
      <vt:lpstr>Major machine learning techniques</vt:lpstr>
      <vt:lpstr>Major machine learning techniques</vt:lpstr>
      <vt:lpstr>Difference between artificial intelligence, machine learning, and deep learning</vt:lpstr>
      <vt:lpstr>Types of Learning</vt:lpstr>
      <vt:lpstr>Supervised Learning: Regression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The Agent-Environment Interface </vt:lpstr>
      <vt:lpstr>Inverse Reinforcement Learning</vt:lpstr>
      <vt:lpstr>ML in a Nutshell</vt:lpstr>
      <vt:lpstr>Various Function Representations</vt:lpstr>
      <vt:lpstr>Various Search/Optimization Algorithms</vt:lpstr>
      <vt:lpstr>Evaluation</vt:lpstr>
      <vt:lpstr>PowerPoint Presentation</vt:lpstr>
      <vt:lpstr>Python libraries for machine learning</vt:lpstr>
      <vt:lpstr>More about scikit-learn</vt:lpstr>
      <vt:lpstr>Scikit-learn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17MTE03</dc:creator>
  <cp:lastModifiedBy>17MTE03</cp:lastModifiedBy>
  <cp:revision>7</cp:revision>
  <dcterms:created xsi:type="dcterms:W3CDTF">2023-02-18T21:28:29Z</dcterms:created>
  <dcterms:modified xsi:type="dcterms:W3CDTF">2023-02-19T00:18:29Z</dcterms:modified>
</cp:coreProperties>
</file>